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48227D8-7F8D-4FAE-ABC3-073D4A7808FB}" type="datetimeFigureOut">
              <a:rPr lang="en-GB" smtClean="0"/>
              <a:t>21/01/2020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13D2F3-6451-4026-8A1C-A7EA5975772F}" type="slidenum">
              <a:rPr lang="en-GB" smtClean="0"/>
              <a:t>‹#›</a:t>
            </a:fld>
            <a:endParaRPr lang="en-GB"/>
          </a:p>
        </p:txBody>
      </p:sp>
    </p:spTree>
    <p:extLst>
      <p:ext uri="{BB962C8B-B14F-4D97-AF65-F5344CB8AC3E}">
        <p14:creationId xmlns:p14="http://schemas.microsoft.com/office/powerpoint/2010/main" val="3725054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48227D8-7F8D-4FAE-ABC3-073D4A7808FB}" type="datetimeFigureOut">
              <a:rPr lang="en-GB" smtClean="0"/>
              <a:t>21/01/2020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13D2F3-6451-4026-8A1C-A7EA5975772F}" type="slidenum">
              <a:rPr lang="en-GB" smtClean="0"/>
              <a:t>‹#›</a:t>
            </a:fld>
            <a:endParaRPr lang="en-GB"/>
          </a:p>
        </p:txBody>
      </p:sp>
    </p:spTree>
    <p:extLst>
      <p:ext uri="{BB962C8B-B14F-4D97-AF65-F5344CB8AC3E}">
        <p14:creationId xmlns:p14="http://schemas.microsoft.com/office/powerpoint/2010/main" val="3572248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48227D8-7F8D-4FAE-ABC3-073D4A7808FB}" type="datetimeFigureOut">
              <a:rPr lang="en-GB" smtClean="0"/>
              <a:t>21/01/2020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13D2F3-6451-4026-8A1C-A7EA5975772F}"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5605695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48227D8-7F8D-4FAE-ABC3-073D4A7808FB}" type="datetimeFigureOut">
              <a:rPr lang="en-GB" smtClean="0"/>
              <a:t>21/01/2020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13D2F3-6451-4026-8A1C-A7EA5975772F}" type="slidenum">
              <a:rPr lang="en-GB" smtClean="0"/>
              <a:t>‹#›</a:t>
            </a:fld>
            <a:endParaRPr lang="en-GB"/>
          </a:p>
        </p:txBody>
      </p:sp>
    </p:spTree>
    <p:extLst>
      <p:ext uri="{BB962C8B-B14F-4D97-AF65-F5344CB8AC3E}">
        <p14:creationId xmlns:p14="http://schemas.microsoft.com/office/powerpoint/2010/main" val="42733733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48227D8-7F8D-4FAE-ABC3-073D4A7808FB}" type="datetimeFigureOut">
              <a:rPr lang="en-GB" smtClean="0"/>
              <a:t>21/01/2020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13D2F3-6451-4026-8A1C-A7EA5975772F}"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648670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48227D8-7F8D-4FAE-ABC3-073D4A7808FB}" type="datetimeFigureOut">
              <a:rPr lang="en-GB" smtClean="0"/>
              <a:t>21/01/2020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13D2F3-6451-4026-8A1C-A7EA5975772F}" type="slidenum">
              <a:rPr lang="en-GB" smtClean="0"/>
              <a:t>‹#›</a:t>
            </a:fld>
            <a:endParaRPr lang="en-GB"/>
          </a:p>
        </p:txBody>
      </p:sp>
    </p:spTree>
    <p:extLst>
      <p:ext uri="{BB962C8B-B14F-4D97-AF65-F5344CB8AC3E}">
        <p14:creationId xmlns:p14="http://schemas.microsoft.com/office/powerpoint/2010/main" val="41164015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48227D8-7F8D-4FAE-ABC3-073D4A7808FB}" type="datetimeFigureOut">
              <a:rPr lang="en-GB" smtClean="0"/>
              <a:t>21/01/2020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13D2F3-6451-4026-8A1C-A7EA5975772F}" type="slidenum">
              <a:rPr lang="en-GB" smtClean="0"/>
              <a:t>‹#›</a:t>
            </a:fld>
            <a:endParaRPr lang="en-GB"/>
          </a:p>
        </p:txBody>
      </p:sp>
    </p:spTree>
    <p:extLst>
      <p:ext uri="{BB962C8B-B14F-4D97-AF65-F5344CB8AC3E}">
        <p14:creationId xmlns:p14="http://schemas.microsoft.com/office/powerpoint/2010/main" val="42872938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48227D8-7F8D-4FAE-ABC3-073D4A7808FB}" type="datetimeFigureOut">
              <a:rPr lang="en-GB" smtClean="0"/>
              <a:t>21/01/2020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13D2F3-6451-4026-8A1C-A7EA5975772F}" type="slidenum">
              <a:rPr lang="en-GB" smtClean="0"/>
              <a:t>‹#›</a:t>
            </a:fld>
            <a:endParaRPr lang="en-GB"/>
          </a:p>
        </p:txBody>
      </p:sp>
    </p:spTree>
    <p:extLst>
      <p:ext uri="{BB962C8B-B14F-4D97-AF65-F5344CB8AC3E}">
        <p14:creationId xmlns:p14="http://schemas.microsoft.com/office/powerpoint/2010/main" val="83011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48227D8-7F8D-4FAE-ABC3-073D4A7808FB}" type="datetimeFigureOut">
              <a:rPr lang="en-GB" smtClean="0"/>
              <a:t>21/01/2020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13D2F3-6451-4026-8A1C-A7EA5975772F}" type="slidenum">
              <a:rPr lang="en-GB" smtClean="0"/>
              <a:t>‹#›</a:t>
            </a:fld>
            <a:endParaRPr lang="en-GB"/>
          </a:p>
        </p:txBody>
      </p:sp>
    </p:spTree>
    <p:extLst>
      <p:ext uri="{BB962C8B-B14F-4D97-AF65-F5344CB8AC3E}">
        <p14:creationId xmlns:p14="http://schemas.microsoft.com/office/powerpoint/2010/main" val="2352932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48227D8-7F8D-4FAE-ABC3-073D4A7808FB}" type="datetimeFigureOut">
              <a:rPr lang="en-GB" smtClean="0"/>
              <a:t>21/01/2020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13D2F3-6451-4026-8A1C-A7EA5975772F}" type="slidenum">
              <a:rPr lang="en-GB" smtClean="0"/>
              <a:t>‹#›</a:t>
            </a:fld>
            <a:endParaRPr lang="en-GB"/>
          </a:p>
        </p:txBody>
      </p:sp>
    </p:spTree>
    <p:extLst>
      <p:ext uri="{BB962C8B-B14F-4D97-AF65-F5344CB8AC3E}">
        <p14:creationId xmlns:p14="http://schemas.microsoft.com/office/powerpoint/2010/main" val="2576567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48227D8-7F8D-4FAE-ABC3-073D4A7808FB}" type="datetimeFigureOut">
              <a:rPr lang="en-GB" smtClean="0"/>
              <a:t>21/01/2020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13D2F3-6451-4026-8A1C-A7EA5975772F}" type="slidenum">
              <a:rPr lang="en-GB" smtClean="0"/>
              <a:t>‹#›</a:t>
            </a:fld>
            <a:endParaRPr lang="en-GB"/>
          </a:p>
        </p:txBody>
      </p:sp>
    </p:spTree>
    <p:extLst>
      <p:ext uri="{BB962C8B-B14F-4D97-AF65-F5344CB8AC3E}">
        <p14:creationId xmlns:p14="http://schemas.microsoft.com/office/powerpoint/2010/main" val="476697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48227D8-7F8D-4FAE-ABC3-073D4A7808FB}" type="datetimeFigureOut">
              <a:rPr lang="en-GB" smtClean="0"/>
              <a:t>21/01/2020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513D2F3-6451-4026-8A1C-A7EA5975772F}" type="slidenum">
              <a:rPr lang="en-GB" smtClean="0"/>
              <a:t>‹#›</a:t>
            </a:fld>
            <a:endParaRPr lang="en-GB"/>
          </a:p>
        </p:txBody>
      </p:sp>
    </p:spTree>
    <p:extLst>
      <p:ext uri="{BB962C8B-B14F-4D97-AF65-F5344CB8AC3E}">
        <p14:creationId xmlns:p14="http://schemas.microsoft.com/office/powerpoint/2010/main" val="4241899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48227D8-7F8D-4FAE-ABC3-073D4A7808FB}" type="datetimeFigureOut">
              <a:rPr lang="en-GB" smtClean="0"/>
              <a:t>21/01/2020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513D2F3-6451-4026-8A1C-A7EA5975772F}" type="slidenum">
              <a:rPr lang="en-GB" smtClean="0"/>
              <a:t>‹#›</a:t>
            </a:fld>
            <a:endParaRPr lang="en-GB"/>
          </a:p>
        </p:txBody>
      </p:sp>
    </p:spTree>
    <p:extLst>
      <p:ext uri="{BB962C8B-B14F-4D97-AF65-F5344CB8AC3E}">
        <p14:creationId xmlns:p14="http://schemas.microsoft.com/office/powerpoint/2010/main" val="1259995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8227D8-7F8D-4FAE-ABC3-073D4A7808FB}" type="datetimeFigureOut">
              <a:rPr lang="en-GB" smtClean="0"/>
              <a:t>21/01/2020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513D2F3-6451-4026-8A1C-A7EA5975772F}" type="slidenum">
              <a:rPr lang="en-GB" smtClean="0"/>
              <a:t>‹#›</a:t>
            </a:fld>
            <a:endParaRPr lang="en-GB"/>
          </a:p>
        </p:txBody>
      </p:sp>
    </p:spTree>
    <p:extLst>
      <p:ext uri="{BB962C8B-B14F-4D97-AF65-F5344CB8AC3E}">
        <p14:creationId xmlns:p14="http://schemas.microsoft.com/office/powerpoint/2010/main" val="664413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48227D8-7F8D-4FAE-ABC3-073D4A7808FB}" type="datetimeFigureOut">
              <a:rPr lang="en-GB" smtClean="0"/>
              <a:t>21/01/2020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13D2F3-6451-4026-8A1C-A7EA5975772F}" type="slidenum">
              <a:rPr lang="en-GB" smtClean="0"/>
              <a:t>‹#›</a:t>
            </a:fld>
            <a:endParaRPr lang="en-GB"/>
          </a:p>
        </p:txBody>
      </p:sp>
    </p:spTree>
    <p:extLst>
      <p:ext uri="{BB962C8B-B14F-4D97-AF65-F5344CB8AC3E}">
        <p14:creationId xmlns:p14="http://schemas.microsoft.com/office/powerpoint/2010/main" val="3402176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48227D8-7F8D-4FAE-ABC3-073D4A7808FB}" type="datetimeFigureOut">
              <a:rPr lang="en-GB" smtClean="0"/>
              <a:t>21/01/2020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13D2F3-6451-4026-8A1C-A7EA5975772F}" type="slidenum">
              <a:rPr lang="en-GB" smtClean="0"/>
              <a:t>‹#›</a:t>
            </a:fld>
            <a:endParaRPr lang="en-GB"/>
          </a:p>
        </p:txBody>
      </p:sp>
    </p:spTree>
    <p:extLst>
      <p:ext uri="{BB962C8B-B14F-4D97-AF65-F5344CB8AC3E}">
        <p14:creationId xmlns:p14="http://schemas.microsoft.com/office/powerpoint/2010/main" val="641827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48227D8-7F8D-4FAE-ABC3-073D4A7808FB}" type="datetimeFigureOut">
              <a:rPr lang="en-GB" smtClean="0"/>
              <a:t>21/01/2020</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513D2F3-6451-4026-8A1C-A7EA5975772F}" type="slidenum">
              <a:rPr lang="en-GB" smtClean="0"/>
              <a:t>‹#›</a:t>
            </a:fld>
            <a:endParaRPr lang="en-GB"/>
          </a:p>
        </p:txBody>
      </p:sp>
    </p:spTree>
    <p:extLst>
      <p:ext uri="{BB962C8B-B14F-4D97-AF65-F5344CB8AC3E}">
        <p14:creationId xmlns:p14="http://schemas.microsoft.com/office/powerpoint/2010/main" val="17006405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GB" sz="7200" smtClean="0"/>
              <a:t>Lecture </a:t>
            </a:r>
            <a:r>
              <a:rPr lang="en-GB" sz="7200" smtClean="0"/>
              <a:t>no.6</a:t>
            </a:r>
            <a:endParaRPr lang="en-GB" sz="7200"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1598506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tx1"/>
                </a:solidFill>
                <a:latin typeface="Times New Roman" panose="02020603050405020304" pitchFamily="18" charset="0"/>
                <a:cs typeface="Times New Roman" panose="02020603050405020304" pitchFamily="18" charset="0"/>
              </a:rPr>
              <a:t>Relationship of CRP with Architecture</a:t>
            </a:r>
            <a:endParaRPr lang="en-GB" b="1" dirty="0">
              <a:solidFill>
                <a:schemeClr val="tx1"/>
              </a:solidFill>
            </a:endParaRPr>
          </a:p>
        </p:txBody>
      </p:sp>
      <p:sp>
        <p:nvSpPr>
          <p:cNvPr id="3" name="Content Placeholder 2"/>
          <p:cNvSpPr>
            <a:spLocks noGrp="1"/>
          </p:cNvSpPr>
          <p:nvPr>
            <p:ph idx="1"/>
          </p:nvPr>
        </p:nvSpPr>
        <p:spPr>
          <a:xfrm>
            <a:off x="677334" y="1677264"/>
            <a:ext cx="8596668" cy="3880773"/>
          </a:xfrm>
        </p:spPr>
        <p:txBody>
          <a:bodyPr>
            <a:normAutofit lnSpcReduction="10000"/>
          </a:bodyPr>
          <a:lstStyle/>
          <a:p>
            <a:pPr marL="0" indent="0" algn="just">
              <a:buNone/>
            </a:pPr>
            <a:r>
              <a:rPr lang="en-US" sz="2800" dirty="0" smtClean="0">
                <a:latin typeface="Times New Roman" panose="02020603050405020304" pitchFamily="18" charset="0"/>
                <a:cs typeface="Times New Roman" panose="02020603050405020304" pitchFamily="18" charset="0"/>
              </a:rPr>
              <a:t>Planner </a:t>
            </a:r>
            <a:r>
              <a:rPr lang="en-US" sz="2800" dirty="0">
                <a:latin typeface="Times New Roman" panose="02020603050405020304" pitchFamily="18" charset="0"/>
                <a:cs typeface="Times New Roman" panose="02020603050405020304" pitchFamily="18" charset="0"/>
              </a:rPr>
              <a:t>and </a:t>
            </a:r>
            <a:r>
              <a:rPr lang="en-US" sz="2800" dirty="0" smtClean="0">
                <a:latin typeface="Times New Roman" panose="02020603050405020304" pitchFamily="18" charset="0"/>
                <a:cs typeface="Times New Roman" panose="02020603050405020304" pitchFamily="18" charset="0"/>
              </a:rPr>
              <a:t>Architects </a:t>
            </a:r>
            <a:r>
              <a:rPr lang="en-US" sz="2800" dirty="0">
                <a:latin typeface="Times New Roman" panose="02020603050405020304" pitchFamily="18" charset="0"/>
                <a:cs typeface="Times New Roman" panose="02020603050405020304" pitchFamily="18" charset="0"/>
              </a:rPr>
              <a:t>both are concerned with planning but the planner </a:t>
            </a:r>
            <a:r>
              <a:rPr lang="en-US" sz="2800" dirty="0" smtClean="0">
                <a:latin typeface="Times New Roman" panose="02020603050405020304" pitchFamily="18" charset="0"/>
                <a:cs typeface="Times New Roman" panose="02020603050405020304" pitchFamily="18" charset="0"/>
              </a:rPr>
              <a:t>plan </a:t>
            </a:r>
            <a:r>
              <a:rPr lang="en-US" sz="2800" dirty="0">
                <a:latin typeface="Times New Roman" panose="02020603050405020304" pitchFamily="18" charset="0"/>
                <a:cs typeface="Times New Roman" panose="02020603050405020304" pitchFamily="18" charset="0"/>
              </a:rPr>
              <a:t>on large </a:t>
            </a:r>
            <a:r>
              <a:rPr lang="en-US" sz="2800" dirty="0" smtClean="0">
                <a:latin typeface="Times New Roman" panose="02020603050405020304" pitchFamily="18" charset="0"/>
                <a:cs typeface="Times New Roman" panose="02020603050405020304" pitchFamily="18" charset="0"/>
              </a:rPr>
              <a:t>scale </a:t>
            </a:r>
            <a:r>
              <a:rPr lang="en-US" sz="2800" dirty="0">
                <a:latin typeface="Times New Roman" panose="02020603050405020304" pitchFamily="18" charset="0"/>
                <a:cs typeface="Times New Roman" panose="02020603050405020304" pitchFamily="18" charset="0"/>
              </a:rPr>
              <a:t>and have a wide range </a:t>
            </a:r>
            <a:r>
              <a:rPr lang="en-US" sz="2800" dirty="0" smtClean="0">
                <a:latin typeface="Times New Roman" panose="02020603050405020304" pitchFamily="18" charset="0"/>
                <a:cs typeface="Times New Roman" panose="02020603050405020304" pitchFamily="18" charset="0"/>
              </a:rPr>
              <a:t>area </a:t>
            </a:r>
            <a:r>
              <a:rPr lang="en-US" sz="2800" dirty="0">
                <a:latin typeface="Times New Roman" panose="02020603050405020304" pitchFamily="18" charset="0"/>
                <a:cs typeface="Times New Roman" panose="02020603050405020304" pitchFamily="18" charset="0"/>
              </a:rPr>
              <a:t>to work with but when we </a:t>
            </a:r>
            <a:r>
              <a:rPr lang="en-US" sz="2800" dirty="0" smtClean="0">
                <a:latin typeface="Times New Roman" panose="02020603050405020304" pitchFamily="18" charset="0"/>
                <a:cs typeface="Times New Roman" panose="02020603050405020304" pitchFamily="18" charset="0"/>
              </a:rPr>
              <a:t>discuss the architecture </a:t>
            </a:r>
            <a:r>
              <a:rPr lang="en-US" sz="2800" dirty="0">
                <a:latin typeface="Times New Roman" panose="02020603050405020304" pitchFamily="18" charset="0"/>
                <a:cs typeface="Times New Roman" panose="02020603050405020304" pitchFamily="18" charset="0"/>
              </a:rPr>
              <a:t>it is the work or planning on smaller scales. Like when a planning of a housing scheme  is completed and Planner had shown the locations of plots amenities and other recreation then the </a:t>
            </a:r>
            <a:r>
              <a:rPr lang="en-US" sz="2800" dirty="0" smtClean="0">
                <a:latin typeface="Times New Roman" panose="02020603050405020304" pitchFamily="18" charset="0"/>
                <a:cs typeface="Times New Roman" panose="02020603050405020304" pitchFamily="18" charset="0"/>
              </a:rPr>
              <a:t>architect </a:t>
            </a:r>
            <a:r>
              <a:rPr lang="en-US" sz="2800" dirty="0">
                <a:latin typeface="Times New Roman" panose="02020603050405020304" pitchFamily="18" charset="0"/>
                <a:cs typeface="Times New Roman" panose="02020603050405020304" pitchFamily="18" charset="0"/>
              </a:rPr>
              <a:t>is required to give it a shape which is to be constructed sometime schools, sometime hospital and others. </a:t>
            </a:r>
          </a:p>
          <a:p>
            <a:endParaRPr lang="en-GB" dirty="0"/>
          </a:p>
        </p:txBody>
      </p:sp>
    </p:spTree>
    <p:extLst>
      <p:ext uri="{BB962C8B-B14F-4D97-AF65-F5344CB8AC3E}">
        <p14:creationId xmlns:p14="http://schemas.microsoft.com/office/powerpoint/2010/main" val="16738977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solidFill>
                  <a:schemeClr val="tx1"/>
                </a:solidFill>
                <a:latin typeface="Times New Roman" panose="02020603050405020304" pitchFamily="18" charset="0"/>
                <a:cs typeface="Times New Roman" panose="02020603050405020304" pitchFamily="18" charset="0"/>
              </a:rPr>
              <a:t>Relationship of CRP with Civil Engineering</a:t>
            </a:r>
            <a:endParaRPr lang="en-GB" sz="4000" b="1" dirty="0">
              <a:solidFill>
                <a:schemeClr val="tx1"/>
              </a:solidFill>
            </a:endParaRPr>
          </a:p>
        </p:txBody>
      </p:sp>
      <p:sp>
        <p:nvSpPr>
          <p:cNvPr id="3" name="Content Placeholder 2"/>
          <p:cNvSpPr>
            <a:spLocks noGrp="1"/>
          </p:cNvSpPr>
          <p:nvPr>
            <p:ph idx="1"/>
          </p:nvPr>
        </p:nvSpPr>
        <p:spPr>
          <a:xfrm>
            <a:off x="677334" y="2160589"/>
            <a:ext cx="9080620" cy="4331651"/>
          </a:xfrm>
        </p:spPr>
        <p:txBody>
          <a:bodyPr>
            <a:normAutofit/>
          </a:bodyPr>
          <a:lstStyle/>
          <a:p>
            <a:pPr marL="0" indent="0" algn="just">
              <a:buNone/>
            </a:pPr>
            <a:r>
              <a:rPr lang="en-US" sz="2400" dirty="0" smtClean="0">
                <a:solidFill>
                  <a:schemeClr val="tx1"/>
                </a:solidFill>
                <a:latin typeface="Times New Roman" panose="02020603050405020304" pitchFamily="18" charset="0"/>
                <a:cs typeface="Times New Roman" panose="02020603050405020304" pitchFamily="18" charset="0"/>
              </a:rPr>
              <a:t>When </a:t>
            </a:r>
            <a:r>
              <a:rPr lang="en-US" sz="2400" dirty="0">
                <a:solidFill>
                  <a:schemeClr val="tx1"/>
                </a:solidFill>
                <a:latin typeface="Times New Roman" panose="02020603050405020304" pitchFamily="18" charset="0"/>
                <a:cs typeface="Times New Roman" panose="02020603050405020304" pitchFamily="18" charset="0"/>
              </a:rPr>
              <a:t>the </a:t>
            </a:r>
            <a:r>
              <a:rPr lang="en-US" sz="2400" dirty="0" smtClean="0">
                <a:solidFill>
                  <a:schemeClr val="tx1"/>
                </a:solidFill>
                <a:latin typeface="Times New Roman" panose="02020603050405020304" pitchFamily="18" charset="0"/>
                <a:cs typeface="Times New Roman" panose="02020603050405020304" pitchFamily="18" charset="0"/>
              </a:rPr>
              <a:t>planner planned </a:t>
            </a:r>
            <a:r>
              <a:rPr lang="en-US" sz="2400" dirty="0">
                <a:solidFill>
                  <a:schemeClr val="tx1"/>
                </a:solidFill>
                <a:latin typeface="Times New Roman" panose="02020603050405020304" pitchFamily="18" charset="0"/>
                <a:cs typeface="Times New Roman" panose="02020603050405020304" pitchFamily="18" charset="0"/>
              </a:rPr>
              <a:t>the housing scheme he or she needs a Civil Engineer to implement </a:t>
            </a:r>
            <a:r>
              <a:rPr lang="en-US" sz="2400" dirty="0" smtClean="0">
                <a:solidFill>
                  <a:schemeClr val="tx1"/>
                </a:solidFill>
                <a:latin typeface="Times New Roman" panose="02020603050405020304" pitchFamily="18" charset="0"/>
                <a:cs typeface="Times New Roman" panose="02020603050405020304" pitchFamily="18" charset="0"/>
              </a:rPr>
              <a:t>his/her idea. </a:t>
            </a:r>
            <a:r>
              <a:rPr lang="en-US" sz="2400" dirty="0">
                <a:solidFill>
                  <a:schemeClr val="tx1"/>
                </a:solidFill>
                <a:latin typeface="Times New Roman" panose="02020603050405020304" pitchFamily="18" charset="0"/>
                <a:cs typeface="Times New Roman" panose="02020603050405020304" pitchFamily="18" charset="0"/>
              </a:rPr>
              <a:t>As the planner suggest the road networks to reach the plots and other buildings in the housing society those road networks are then built by the Civil Engineer. CRP and Civil Engineering are related with each other because a planner planes a city, region or any society and expresses </a:t>
            </a:r>
            <a:r>
              <a:rPr lang="en-US" sz="2400" dirty="0" smtClean="0">
                <a:solidFill>
                  <a:schemeClr val="tx1"/>
                </a:solidFill>
                <a:latin typeface="Times New Roman" panose="02020603050405020304" pitchFamily="18" charset="0"/>
                <a:cs typeface="Times New Roman" panose="02020603050405020304" pitchFamily="18" charset="0"/>
              </a:rPr>
              <a:t>his/her </a:t>
            </a:r>
            <a:r>
              <a:rPr lang="en-US" sz="2400" dirty="0">
                <a:solidFill>
                  <a:schemeClr val="tx1"/>
                </a:solidFill>
                <a:latin typeface="Times New Roman" panose="02020603050405020304" pitchFamily="18" charset="0"/>
                <a:cs typeface="Times New Roman" panose="02020603050405020304" pitchFamily="18" charset="0"/>
              </a:rPr>
              <a:t>ideas but when it comes to implement those ideas and visualization of those ideas suggested in a respective plan by the planner </a:t>
            </a:r>
            <a:r>
              <a:rPr lang="en-US" sz="2400" dirty="0" smtClean="0">
                <a:solidFill>
                  <a:schemeClr val="tx1"/>
                </a:solidFill>
                <a:latin typeface="Times New Roman" panose="02020603050405020304" pitchFamily="18" charset="0"/>
                <a:cs typeface="Times New Roman" panose="02020603050405020304" pitchFamily="18" charset="0"/>
              </a:rPr>
              <a:t>he/she </a:t>
            </a:r>
            <a:r>
              <a:rPr lang="en-US" sz="2400" dirty="0">
                <a:solidFill>
                  <a:schemeClr val="tx1"/>
                </a:solidFill>
                <a:latin typeface="Times New Roman" panose="02020603050405020304" pitchFamily="18" charset="0"/>
                <a:cs typeface="Times New Roman" panose="02020603050405020304" pitchFamily="18" charset="0"/>
              </a:rPr>
              <a:t>needs a Civil Engineer to do so. Thus Civil Engineer construct the ideas and give them a visual shape which are proposed by a planner.  </a:t>
            </a:r>
          </a:p>
          <a:p>
            <a:pPr marL="0" indent="0">
              <a:buNone/>
            </a:pPr>
            <a:r>
              <a:rPr lang="en-US" dirty="0"/>
              <a:t> </a:t>
            </a:r>
          </a:p>
          <a:p>
            <a:endParaRPr lang="en-GB" dirty="0"/>
          </a:p>
        </p:txBody>
      </p:sp>
    </p:spTree>
    <p:extLst>
      <p:ext uri="{BB962C8B-B14F-4D97-AF65-F5344CB8AC3E}">
        <p14:creationId xmlns:p14="http://schemas.microsoft.com/office/powerpoint/2010/main" val="30176512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solidFill>
                  <a:schemeClr val="tx1"/>
                </a:solidFill>
                <a:latin typeface="Times New Roman" panose="02020603050405020304" pitchFamily="18" charset="0"/>
                <a:cs typeface="Times New Roman" panose="02020603050405020304" pitchFamily="18" charset="0"/>
              </a:rPr>
              <a:t>Relationship of CRP with Environmental  Engineering</a:t>
            </a:r>
            <a:endParaRPr lang="en-GB" b="1" dirty="0">
              <a:solidFill>
                <a:schemeClr val="tx1"/>
              </a:solidFill>
            </a:endParaRPr>
          </a:p>
        </p:txBody>
      </p:sp>
      <p:sp>
        <p:nvSpPr>
          <p:cNvPr id="3" name="Content Placeholder 2"/>
          <p:cNvSpPr>
            <a:spLocks noGrp="1"/>
          </p:cNvSpPr>
          <p:nvPr>
            <p:ph idx="1"/>
          </p:nvPr>
        </p:nvSpPr>
        <p:spPr/>
        <p:txBody>
          <a:bodyPr>
            <a:normAutofit lnSpcReduction="10000"/>
          </a:bodyPr>
          <a:lstStyle/>
          <a:p>
            <a:pPr marL="0" indent="0" algn="just">
              <a:buNone/>
            </a:pPr>
            <a:r>
              <a:rPr lang="en-US" sz="2400" dirty="0">
                <a:solidFill>
                  <a:schemeClr val="tx1"/>
                </a:solidFill>
                <a:latin typeface="Times New Roman" panose="02020603050405020304" pitchFamily="18" charset="0"/>
                <a:cs typeface="Times New Roman" panose="02020603050405020304" pitchFamily="18" charset="0"/>
              </a:rPr>
              <a:t>When a </a:t>
            </a:r>
            <a:r>
              <a:rPr lang="en-US" sz="2400" dirty="0" smtClean="0">
                <a:solidFill>
                  <a:schemeClr val="tx1"/>
                </a:solidFill>
                <a:latin typeface="Times New Roman" panose="02020603050405020304" pitchFamily="18" charset="0"/>
                <a:cs typeface="Times New Roman" panose="02020603050405020304" pitchFamily="18" charset="0"/>
              </a:rPr>
              <a:t>planner plan any city, housing </a:t>
            </a:r>
            <a:r>
              <a:rPr lang="en-US" sz="2400" dirty="0">
                <a:solidFill>
                  <a:schemeClr val="tx1"/>
                </a:solidFill>
                <a:latin typeface="Times New Roman" panose="02020603050405020304" pitchFamily="18" charset="0"/>
                <a:cs typeface="Times New Roman" panose="02020603050405020304" pitchFamily="18" charset="0"/>
              </a:rPr>
              <a:t>scheme, region or a satellite community </a:t>
            </a:r>
            <a:r>
              <a:rPr lang="en-US" sz="2400" dirty="0" smtClean="0">
                <a:solidFill>
                  <a:schemeClr val="tx1"/>
                </a:solidFill>
                <a:latin typeface="Times New Roman" panose="02020603050405020304" pitchFamily="18" charset="0"/>
                <a:cs typeface="Times New Roman" panose="02020603050405020304" pitchFamily="18" charset="0"/>
              </a:rPr>
              <a:t>he/she </a:t>
            </a:r>
            <a:r>
              <a:rPr lang="en-US" sz="2400" dirty="0">
                <a:solidFill>
                  <a:schemeClr val="tx1"/>
                </a:solidFill>
                <a:latin typeface="Times New Roman" panose="02020603050405020304" pitchFamily="18" charset="0"/>
                <a:cs typeface="Times New Roman" panose="02020603050405020304" pitchFamily="18" charset="0"/>
              </a:rPr>
              <a:t>must have to keep in mind the environmental changes and factors. The environmental or climatic changes of that particular area, the wind direction, each and every aspect of Environmental </a:t>
            </a:r>
            <a:r>
              <a:rPr lang="en-US" sz="2400" dirty="0" smtClean="0">
                <a:solidFill>
                  <a:schemeClr val="tx1"/>
                </a:solidFill>
                <a:latin typeface="Times New Roman" panose="02020603050405020304" pitchFamily="18" charset="0"/>
                <a:cs typeface="Times New Roman" panose="02020603050405020304" pitchFamily="18" charset="0"/>
              </a:rPr>
              <a:t>Engineering. So, he/she </a:t>
            </a:r>
            <a:r>
              <a:rPr lang="en-US" sz="2400" dirty="0">
                <a:solidFill>
                  <a:schemeClr val="tx1"/>
                </a:solidFill>
                <a:latin typeface="Times New Roman" panose="02020603050405020304" pitchFamily="18" charset="0"/>
                <a:cs typeface="Times New Roman" panose="02020603050405020304" pitchFamily="18" charset="0"/>
              </a:rPr>
              <a:t>needs to consult an Environmental Engineer who tell </a:t>
            </a:r>
            <a:r>
              <a:rPr lang="en-US" sz="2400" dirty="0" smtClean="0">
                <a:solidFill>
                  <a:schemeClr val="tx1"/>
                </a:solidFill>
                <a:latin typeface="Times New Roman" panose="02020603050405020304" pitchFamily="18" charset="0"/>
                <a:cs typeface="Times New Roman" panose="02020603050405020304" pitchFamily="18" charset="0"/>
              </a:rPr>
              <a:t>him/her </a:t>
            </a:r>
            <a:r>
              <a:rPr lang="en-US" sz="2400" dirty="0">
                <a:solidFill>
                  <a:schemeClr val="tx1"/>
                </a:solidFill>
                <a:latin typeface="Times New Roman" panose="02020603050405020304" pitchFamily="18" charset="0"/>
                <a:cs typeface="Times New Roman" panose="02020603050405020304" pitchFamily="18" charset="0"/>
              </a:rPr>
              <a:t>about these aspects such as the wind direction, energy efficiency and resources, sewage and drainage </a:t>
            </a:r>
            <a:r>
              <a:rPr lang="en-US" sz="2400" dirty="0" smtClean="0">
                <a:solidFill>
                  <a:schemeClr val="tx1"/>
                </a:solidFill>
                <a:latin typeface="Times New Roman" panose="02020603050405020304" pitchFamily="18" charset="0"/>
                <a:cs typeface="Times New Roman" panose="02020603050405020304" pitchFamily="18" charset="0"/>
              </a:rPr>
              <a:t>lines which facilitates planner </a:t>
            </a:r>
            <a:r>
              <a:rPr lang="en-US" sz="2400" dirty="0">
                <a:solidFill>
                  <a:schemeClr val="tx1"/>
                </a:solidFill>
                <a:latin typeface="Times New Roman" panose="02020603050405020304" pitchFamily="18" charset="0"/>
                <a:cs typeface="Times New Roman" panose="02020603050405020304" pitchFamily="18" charset="0"/>
              </a:rPr>
              <a:t>in order to do such planning which is free of suffocation, suffering, congestion in present and in future as problems may occur due to the increasing ratio of population and traffic as the time passes. </a:t>
            </a:r>
          </a:p>
          <a:p>
            <a:pPr marL="0" indent="0">
              <a:buNone/>
            </a:pPr>
            <a:endParaRPr lang="en-GB" dirty="0">
              <a:solidFill>
                <a:schemeClr val="tx1"/>
              </a:solidFill>
            </a:endParaRPr>
          </a:p>
        </p:txBody>
      </p:sp>
    </p:spTree>
    <p:extLst>
      <p:ext uri="{BB962C8B-B14F-4D97-AF65-F5344CB8AC3E}">
        <p14:creationId xmlns:p14="http://schemas.microsoft.com/office/powerpoint/2010/main" val="36105437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solidFill>
                  <a:schemeClr val="tx1"/>
                </a:solidFill>
                <a:latin typeface="Times New Roman" panose="02020603050405020304" pitchFamily="18" charset="0"/>
                <a:cs typeface="Times New Roman" panose="02020603050405020304" pitchFamily="18" charset="0"/>
              </a:rPr>
              <a:t>Relationship of CRP with Surveying</a:t>
            </a:r>
            <a:endParaRPr lang="en-GB" sz="4000" b="1" dirty="0">
              <a:solidFill>
                <a:schemeClr val="tx1"/>
              </a:solidFill>
            </a:endParaRPr>
          </a:p>
        </p:txBody>
      </p:sp>
      <p:sp>
        <p:nvSpPr>
          <p:cNvPr id="3" name="Content Placeholder 2"/>
          <p:cNvSpPr>
            <a:spLocks noGrp="1"/>
          </p:cNvSpPr>
          <p:nvPr>
            <p:ph idx="1"/>
          </p:nvPr>
        </p:nvSpPr>
        <p:spPr>
          <a:xfrm>
            <a:off x="677334" y="1651137"/>
            <a:ext cx="8596668" cy="3880773"/>
          </a:xfrm>
        </p:spPr>
        <p:txBody>
          <a:bodyPr>
            <a:normAutofit fontScale="92500" lnSpcReduction="20000"/>
          </a:bodyPr>
          <a:lstStyle/>
          <a:p>
            <a:pPr marL="0" indent="0" algn="just">
              <a:buNone/>
            </a:pPr>
            <a:r>
              <a:rPr lang="en-US" sz="2800" dirty="0">
                <a:solidFill>
                  <a:schemeClr val="tx1"/>
                </a:solidFill>
                <a:latin typeface="Times New Roman" panose="02020603050405020304" pitchFamily="18" charset="0"/>
                <a:cs typeface="Times New Roman" panose="02020603050405020304" pitchFamily="18" charset="0"/>
              </a:rPr>
              <a:t>Planning and Surveying are interlinked because both are concerned with land use and land use development. Though Surveyor suggest the ideas weather the land is suitable for planning or not.  Because it’s a science and art of analyzing data and research about planning and collecting information by observing and measuring the earth from above, on or beneath its surface. Planner required these information </a:t>
            </a:r>
            <a:r>
              <a:rPr lang="en-US" sz="2800" dirty="0" smtClean="0">
                <a:solidFill>
                  <a:schemeClr val="tx1"/>
                </a:solidFill>
                <a:latin typeface="Times New Roman" panose="02020603050405020304" pitchFamily="18" charset="0"/>
                <a:cs typeface="Times New Roman" panose="02020603050405020304" pitchFamily="18" charset="0"/>
              </a:rPr>
              <a:t>and these </a:t>
            </a:r>
            <a:r>
              <a:rPr lang="en-US" sz="2800" dirty="0">
                <a:solidFill>
                  <a:schemeClr val="tx1"/>
                </a:solidFill>
                <a:latin typeface="Times New Roman" panose="02020603050405020304" pitchFamily="18" charset="0"/>
                <a:cs typeface="Times New Roman" panose="02020603050405020304" pitchFamily="18" charset="0"/>
              </a:rPr>
              <a:t>information are necessary and essential before planning. </a:t>
            </a:r>
            <a:r>
              <a:rPr lang="en-US" sz="2800" dirty="0" smtClean="0">
                <a:solidFill>
                  <a:schemeClr val="tx1"/>
                </a:solidFill>
                <a:latin typeface="Times New Roman" panose="02020603050405020304" pitchFamily="18" charset="0"/>
                <a:cs typeface="Times New Roman" panose="02020603050405020304" pitchFamily="18" charset="0"/>
              </a:rPr>
              <a:t>So, Surveyor provide the information that whether </a:t>
            </a:r>
            <a:r>
              <a:rPr lang="en-US" sz="2800" dirty="0">
                <a:solidFill>
                  <a:schemeClr val="tx1"/>
                </a:solidFill>
                <a:latin typeface="Times New Roman" panose="02020603050405020304" pitchFamily="18" charset="0"/>
                <a:cs typeface="Times New Roman" panose="02020603050405020304" pitchFamily="18" charset="0"/>
              </a:rPr>
              <a:t>the land is suitable for high rise buildings or not. Whether the land is hilly or rocky, plain or deserted, inclined or declined. </a:t>
            </a:r>
          </a:p>
          <a:p>
            <a:pPr marL="0" indent="0">
              <a:buNone/>
            </a:pPr>
            <a:endParaRPr lang="en-GB" dirty="0"/>
          </a:p>
        </p:txBody>
      </p:sp>
    </p:spTree>
    <p:extLst>
      <p:ext uri="{BB962C8B-B14F-4D97-AF65-F5344CB8AC3E}">
        <p14:creationId xmlns:p14="http://schemas.microsoft.com/office/powerpoint/2010/main" val="5034665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tx1"/>
                </a:solidFill>
                <a:latin typeface="Times New Roman" panose="02020603050405020304" pitchFamily="18" charset="0"/>
                <a:cs typeface="Times New Roman" panose="02020603050405020304" pitchFamily="18" charset="0"/>
              </a:rPr>
              <a:t>Relationship of CRP with Landscape Architecture</a:t>
            </a:r>
            <a:endParaRPr lang="en-GB" b="1" dirty="0">
              <a:solidFill>
                <a:schemeClr val="tx1"/>
              </a:solidFill>
            </a:endParaRPr>
          </a:p>
        </p:txBody>
      </p:sp>
      <p:sp>
        <p:nvSpPr>
          <p:cNvPr id="3" name="Content Placeholder 2"/>
          <p:cNvSpPr>
            <a:spLocks noGrp="1"/>
          </p:cNvSpPr>
          <p:nvPr>
            <p:ph idx="1"/>
          </p:nvPr>
        </p:nvSpPr>
        <p:spPr>
          <a:xfrm>
            <a:off x="677334" y="1930400"/>
            <a:ext cx="8596668" cy="4431211"/>
          </a:xfrm>
        </p:spPr>
        <p:txBody>
          <a:bodyPr>
            <a:normAutofit fontScale="92500" lnSpcReduction="10000"/>
          </a:bodyPr>
          <a:lstStyle/>
          <a:p>
            <a:pPr marL="0" indent="0" algn="just">
              <a:buNone/>
            </a:pPr>
            <a:r>
              <a:rPr lang="en-US" sz="2400" dirty="0">
                <a:solidFill>
                  <a:schemeClr val="tx1"/>
                </a:solidFill>
                <a:latin typeface="Times New Roman" panose="02020603050405020304" pitchFamily="18" charset="0"/>
                <a:cs typeface="Times New Roman" panose="02020603050405020304" pitchFamily="18" charset="0"/>
              </a:rPr>
              <a:t>Landscape is necessary for a planner to beautify the land that </a:t>
            </a:r>
            <a:r>
              <a:rPr lang="en-US" sz="2400" dirty="0" smtClean="0">
                <a:solidFill>
                  <a:schemeClr val="tx1"/>
                </a:solidFill>
                <a:latin typeface="Times New Roman" panose="02020603050405020304" pitchFamily="18" charset="0"/>
                <a:cs typeface="Times New Roman" panose="02020603050405020304" pitchFamily="18" charset="0"/>
              </a:rPr>
              <a:t>he/she </a:t>
            </a:r>
            <a:r>
              <a:rPr lang="en-US" sz="2400" dirty="0">
                <a:solidFill>
                  <a:schemeClr val="tx1"/>
                </a:solidFill>
                <a:latin typeface="Times New Roman" panose="02020603050405020304" pitchFamily="18" charset="0"/>
                <a:cs typeface="Times New Roman" panose="02020603050405020304" pitchFamily="18" charset="0"/>
              </a:rPr>
              <a:t>is planning. Landscape </a:t>
            </a:r>
            <a:r>
              <a:rPr lang="en-US" sz="2400" dirty="0" smtClean="0">
                <a:solidFill>
                  <a:schemeClr val="tx1"/>
                </a:solidFill>
                <a:latin typeface="Times New Roman" panose="02020603050405020304" pitchFamily="18" charset="0"/>
                <a:cs typeface="Times New Roman" panose="02020603050405020304" pitchFamily="18" charset="0"/>
              </a:rPr>
              <a:t>is </a:t>
            </a:r>
            <a:r>
              <a:rPr lang="en-US" sz="2400" dirty="0">
                <a:solidFill>
                  <a:schemeClr val="tx1"/>
                </a:solidFill>
                <a:latin typeface="Times New Roman" panose="02020603050405020304" pitchFamily="18" charset="0"/>
                <a:cs typeface="Times New Roman" panose="02020603050405020304" pitchFamily="18" charset="0"/>
              </a:rPr>
              <a:t>basically of two main types which are manmade and natural landscape. All the physical elements and their use is included in landscape architecture. It mainly concerned with the beautification of the external part and the external decoration of land at national and regional level for beautification </a:t>
            </a:r>
            <a:r>
              <a:rPr lang="en-US" sz="2400" dirty="0" smtClean="0">
                <a:solidFill>
                  <a:schemeClr val="tx1"/>
                </a:solidFill>
                <a:latin typeface="Times New Roman" panose="02020603050405020304" pitchFamily="18" charset="0"/>
                <a:cs typeface="Times New Roman" panose="02020603050405020304" pitchFamily="18" charset="0"/>
              </a:rPr>
              <a:t>purpose. Landscape architect work </a:t>
            </a:r>
            <a:r>
              <a:rPr lang="en-US" sz="2400" dirty="0">
                <a:solidFill>
                  <a:schemeClr val="tx1"/>
                </a:solidFill>
                <a:latin typeface="Times New Roman" panose="02020603050405020304" pitchFamily="18" charset="0"/>
                <a:cs typeface="Times New Roman" panose="02020603050405020304" pitchFamily="18" charset="0"/>
              </a:rPr>
              <a:t>is to provide the beatification over large scale which includes water bodies, open spaces, green spaces, as the natural landscape and the beautification of the external views of the buildings and communities as manmade landscaping. The planner also work on large scales but planner is concerned with the buildings and its location and position and the proportion but when it comes to make the work of a planner beautiful and attractive planner needs a landscape architecture.  </a:t>
            </a:r>
          </a:p>
          <a:p>
            <a:pPr marL="0" indent="0" algn="just">
              <a:buNone/>
            </a:pPr>
            <a:endParaRPr lang="en-US" dirty="0">
              <a:latin typeface="Times New Roman" panose="02020603050405020304" pitchFamily="18"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7900755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tx1"/>
                </a:solidFill>
                <a:latin typeface="Times New Roman" panose="02020603050405020304" pitchFamily="18" charset="0"/>
                <a:cs typeface="Times New Roman" panose="02020603050405020304" pitchFamily="18" charset="0"/>
              </a:rPr>
              <a:t>Relationship of CRP with Sociology</a:t>
            </a:r>
            <a:endParaRPr lang="en-GB" b="1" dirty="0">
              <a:solidFill>
                <a:schemeClr val="tx1"/>
              </a:solidFill>
            </a:endParaRPr>
          </a:p>
        </p:txBody>
      </p:sp>
      <p:sp>
        <p:nvSpPr>
          <p:cNvPr id="3" name="Content Placeholder 2"/>
          <p:cNvSpPr>
            <a:spLocks noGrp="1"/>
          </p:cNvSpPr>
          <p:nvPr>
            <p:ph idx="1"/>
          </p:nvPr>
        </p:nvSpPr>
        <p:spPr>
          <a:xfrm>
            <a:off x="677334" y="1528355"/>
            <a:ext cx="8596668" cy="4513008"/>
          </a:xfrm>
        </p:spPr>
        <p:txBody>
          <a:bodyPr>
            <a:normAutofit fontScale="92500"/>
          </a:bodyPr>
          <a:lstStyle/>
          <a:p>
            <a:pPr marL="0" indent="0" algn="just">
              <a:buNone/>
            </a:pPr>
            <a:r>
              <a:rPr lang="en-US" sz="2400" dirty="0">
                <a:solidFill>
                  <a:schemeClr val="tx1"/>
                </a:solidFill>
                <a:latin typeface="Times New Roman" panose="02020603050405020304" pitchFamily="18" charset="0"/>
                <a:cs typeface="Times New Roman" panose="02020603050405020304" pitchFamily="18" charset="0"/>
              </a:rPr>
              <a:t>Sociology is concerned with the study and thinking of the people residing or going to be reside in a particular society or piece of land, in terms of providing the equal opportunity to the poor and rich, majority  and minority, regarding amenities, recreation and utilities. Sociology is skill full profession by which one can judge the desires and demands, priorities and problems of the individuals and the whole community. </a:t>
            </a:r>
            <a:r>
              <a:rPr lang="en-US" sz="2400" dirty="0" smtClean="0">
                <a:solidFill>
                  <a:schemeClr val="tx1"/>
                </a:solidFill>
                <a:latin typeface="Times New Roman" panose="02020603050405020304" pitchFamily="18" charset="0"/>
                <a:cs typeface="Times New Roman" panose="02020603050405020304" pitchFamily="18" charset="0"/>
              </a:rPr>
              <a:t>Sociologist  </a:t>
            </a:r>
            <a:r>
              <a:rPr lang="en-US" sz="2400" dirty="0">
                <a:solidFill>
                  <a:schemeClr val="tx1"/>
                </a:solidFill>
                <a:latin typeface="Times New Roman" panose="02020603050405020304" pitchFamily="18" charset="0"/>
                <a:cs typeface="Times New Roman" panose="02020603050405020304" pitchFamily="18" charset="0"/>
              </a:rPr>
              <a:t>consult with the public and took opinions from them in order to provide desirable living environment. The planner requires a sociologist to work on all these above mentioned aspects. A </a:t>
            </a:r>
            <a:r>
              <a:rPr lang="en-US" sz="2400" dirty="0" smtClean="0">
                <a:solidFill>
                  <a:schemeClr val="tx1"/>
                </a:solidFill>
                <a:latin typeface="Times New Roman" panose="02020603050405020304" pitchFamily="18" charset="0"/>
                <a:cs typeface="Times New Roman" panose="02020603050405020304" pitchFamily="18" charset="0"/>
              </a:rPr>
              <a:t>sociologist also acknowledge </a:t>
            </a:r>
            <a:r>
              <a:rPr lang="en-US" sz="2400" dirty="0">
                <a:solidFill>
                  <a:schemeClr val="tx1"/>
                </a:solidFill>
                <a:latin typeface="Times New Roman" panose="02020603050405020304" pitchFamily="18" charset="0"/>
                <a:cs typeface="Times New Roman" panose="02020603050405020304" pitchFamily="18" charset="0"/>
              </a:rPr>
              <a:t>the planner about the problems faced by public if there is going to be occur, by observing the present situation and mind of </a:t>
            </a:r>
            <a:r>
              <a:rPr lang="en-US" sz="2400" dirty="0" smtClean="0">
                <a:solidFill>
                  <a:schemeClr val="tx1"/>
                </a:solidFill>
                <a:latin typeface="Times New Roman" panose="02020603050405020304" pitchFamily="18" charset="0"/>
                <a:cs typeface="Times New Roman" panose="02020603050405020304" pitchFamily="18" charset="0"/>
              </a:rPr>
              <a:t>people which becomes beneficial </a:t>
            </a:r>
            <a:r>
              <a:rPr lang="en-US" sz="2400" dirty="0">
                <a:solidFill>
                  <a:schemeClr val="tx1"/>
                </a:solidFill>
                <a:latin typeface="Times New Roman" panose="02020603050405020304" pitchFamily="18" charset="0"/>
                <a:cs typeface="Times New Roman" panose="02020603050405020304" pitchFamily="18" charset="0"/>
              </a:rPr>
              <a:t>for a planner.  </a:t>
            </a:r>
          </a:p>
          <a:p>
            <a:pPr marL="0" indent="0">
              <a:buNone/>
            </a:pPr>
            <a:r>
              <a:rPr lang="en-US" dirty="0"/>
              <a:t> </a:t>
            </a:r>
            <a:endParaRPr lang="en-US" b="1" dirty="0">
              <a:solidFill>
                <a:schemeClr val="tx1"/>
              </a:solidFill>
              <a:latin typeface="Times New Roman" panose="02020603050405020304" pitchFamily="18"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42622010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tx1"/>
                </a:solidFill>
                <a:latin typeface="Times New Roman" panose="02020603050405020304" pitchFamily="18" charset="0"/>
                <a:cs typeface="Times New Roman" panose="02020603050405020304" pitchFamily="18" charset="0"/>
              </a:rPr>
              <a:t>Relationship of CRP with </a:t>
            </a:r>
            <a:r>
              <a:rPr lang="en-US" b="1" dirty="0" smtClean="0">
                <a:solidFill>
                  <a:schemeClr val="tx1"/>
                </a:solidFill>
                <a:latin typeface="Times New Roman" panose="02020603050405020304" pitchFamily="18" charset="0"/>
                <a:cs typeface="Times New Roman" panose="02020603050405020304" pitchFamily="18" charset="0"/>
              </a:rPr>
              <a:t>Economy</a:t>
            </a:r>
            <a:endParaRPr lang="en-GB" b="1" dirty="0">
              <a:solidFill>
                <a:schemeClr val="tx1"/>
              </a:solidFill>
            </a:endParaRPr>
          </a:p>
        </p:txBody>
      </p:sp>
      <p:sp>
        <p:nvSpPr>
          <p:cNvPr id="3" name="Content Placeholder 2"/>
          <p:cNvSpPr>
            <a:spLocks noGrp="1"/>
          </p:cNvSpPr>
          <p:nvPr>
            <p:ph idx="1"/>
          </p:nvPr>
        </p:nvSpPr>
        <p:spPr>
          <a:xfrm>
            <a:off x="768774" y="1768703"/>
            <a:ext cx="8596668" cy="3880773"/>
          </a:xfrm>
        </p:spPr>
        <p:txBody>
          <a:bodyPr>
            <a:normAutofit/>
          </a:bodyPr>
          <a:lstStyle/>
          <a:p>
            <a:pPr marL="0" indent="0" algn="just">
              <a:buNone/>
            </a:pPr>
            <a:r>
              <a:rPr lang="en-US" sz="2400" dirty="0">
                <a:solidFill>
                  <a:schemeClr val="tx1"/>
                </a:solidFill>
                <a:latin typeface="Times New Roman" panose="02020603050405020304" pitchFamily="18" charset="0"/>
                <a:cs typeface="Times New Roman" panose="02020603050405020304" pitchFamily="18" charset="0"/>
              </a:rPr>
              <a:t>Economics have importance in every aspect of life is also related and have importance in CRP as well. As after planning the planner has to suggest the estimation and has to propose the idea that how one can earn more money by providing equal, basic, and proper facilities in the money suggested for the site. Thus </a:t>
            </a:r>
            <a:r>
              <a:rPr lang="en-US" sz="2400" dirty="0" smtClean="0">
                <a:solidFill>
                  <a:schemeClr val="tx1"/>
                </a:solidFill>
                <a:latin typeface="Times New Roman" panose="02020603050405020304" pitchFamily="18" charset="0"/>
                <a:cs typeface="Times New Roman" panose="02020603050405020304" pitchFamily="18" charset="0"/>
              </a:rPr>
              <a:t>planner </a:t>
            </a:r>
            <a:r>
              <a:rPr lang="en-US" sz="2400" dirty="0">
                <a:solidFill>
                  <a:schemeClr val="tx1"/>
                </a:solidFill>
                <a:latin typeface="Times New Roman" panose="02020603050405020304" pitchFamily="18" charset="0"/>
                <a:cs typeface="Times New Roman" panose="02020603050405020304" pitchFamily="18" charset="0"/>
              </a:rPr>
              <a:t>needs an economist who suggest the vast resources like how to maximize the minimum resources in order to avail maximum benefits in an essential and efficient </a:t>
            </a:r>
            <a:r>
              <a:rPr lang="en-US" sz="2400" dirty="0" smtClean="0">
                <a:solidFill>
                  <a:schemeClr val="tx1"/>
                </a:solidFill>
                <a:latin typeface="Times New Roman" panose="02020603050405020304" pitchFamily="18" charset="0"/>
                <a:cs typeface="Times New Roman" panose="02020603050405020304" pitchFamily="18" charset="0"/>
              </a:rPr>
              <a:t>way. Economist propose </a:t>
            </a:r>
            <a:r>
              <a:rPr lang="en-US" sz="2400" dirty="0">
                <a:solidFill>
                  <a:schemeClr val="tx1"/>
                </a:solidFill>
                <a:latin typeface="Times New Roman" panose="02020603050405020304" pitchFamily="18" charset="0"/>
                <a:cs typeface="Times New Roman" panose="02020603050405020304" pitchFamily="18" charset="0"/>
              </a:rPr>
              <a:t>the contiguous plan that how the work should be done and what the material should be used in order to avail most of benefits in the available money.</a:t>
            </a:r>
          </a:p>
          <a:p>
            <a:endParaRPr lang="en-GB" dirty="0"/>
          </a:p>
        </p:txBody>
      </p:sp>
    </p:spTree>
    <p:extLst>
      <p:ext uri="{BB962C8B-B14F-4D97-AF65-F5344CB8AC3E}">
        <p14:creationId xmlns:p14="http://schemas.microsoft.com/office/powerpoint/2010/main" val="398316283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TM02900688[[fn=Facet]]</Template>
  <TotalTime>50</TotalTime>
  <Words>896</Words>
  <Application>Microsoft Office PowerPoint</Application>
  <PresentationFormat>Widescreen</PresentationFormat>
  <Paragraphs>17</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Times New Roman</vt:lpstr>
      <vt:lpstr>Trebuchet MS</vt:lpstr>
      <vt:lpstr>Wingdings 3</vt:lpstr>
      <vt:lpstr>Facet</vt:lpstr>
      <vt:lpstr>Lecture no.6</vt:lpstr>
      <vt:lpstr>Relationship of CRP with Architecture</vt:lpstr>
      <vt:lpstr>Relationship of CRP with Civil Engineering</vt:lpstr>
      <vt:lpstr>Relationship of CRP with Environmental  Engineering</vt:lpstr>
      <vt:lpstr>Relationship of CRP with Surveying</vt:lpstr>
      <vt:lpstr>Relationship of CRP with Landscape Architecture</vt:lpstr>
      <vt:lpstr>Relationship of CRP with Sociology</vt:lpstr>
      <vt:lpstr>Relationship of CRP with Economy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no.7</dc:title>
  <dc:creator>User</dc:creator>
  <cp:lastModifiedBy>User</cp:lastModifiedBy>
  <cp:revision>9</cp:revision>
  <dcterms:created xsi:type="dcterms:W3CDTF">2019-12-04T19:02:11Z</dcterms:created>
  <dcterms:modified xsi:type="dcterms:W3CDTF">2020-01-21T05:20:55Z</dcterms:modified>
</cp:coreProperties>
</file>